
<file path=[Content_Types].xml><?xml version="1.0" encoding="utf-8"?>
<Types xmlns="http://schemas.openxmlformats.org/package/2006/content-types">
  <Default Extension="png" ContentType="image/png"/>
  <Default Extension="jpeg" ContentType="image/jpeg"/>
  <Default Extension="dib" ContentType="image/png"/>
  <Default Extension="myextj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1.jpg" ContentType="image/gif"/>
  <Override PartName="/ppt/media/image32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10"/>
  </p:notesMasterIdLst>
  <p:sldIdLst>
    <p:sldId id="256" r:id="rId2"/>
    <p:sldId id="258" r:id="rId3"/>
    <p:sldId id="293" r:id="rId4"/>
    <p:sldId id="294" r:id="rId5"/>
    <p:sldId id="287" r:id="rId6"/>
    <p:sldId id="288" r:id="rId7"/>
    <p:sldId id="289" r:id="rId8"/>
    <p:sldId id="290" r:id="rId9"/>
    <p:sldId id="291" r:id="rId10"/>
    <p:sldId id="292" r:id="rId11"/>
    <p:sldId id="295" r:id="rId12"/>
    <p:sldId id="296" r:id="rId13"/>
    <p:sldId id="297" r:id="rId14"/>
    <p:sldId id="298" r:id="rId15"/>
    <p:sldId id="299" r:id="rId16"/>
    <p:sldId id="301" r:id="rId17"/>
    <p:sldId id="302" r:id="rId18"/>
    <p:sldId id="303" r:id="rId19"/>
    <p:sldId id="304" r:id="rId20"/>
    <p:sldId id="305" r:id="rId21"/>
    <p:sldId id="306" r:id="rId22"/>
    <p:sldId id="335" r:id="rId23"/>
    <p:sldId id="337" r:id="rId24"/>
    <p:sldId id="326" r:id="rId25"/>
    <p:sldId id="327" r:id="rId26"/>
    <p:sldId id="329" r:id="rId27"/>
    <p:sldId id="330" r:id="rId28"/>
    <p:sldId id="331" r:id="rId29"/>
    <p:sldId id="307" r:id="rId30"/>
    <p:sldId id="309" r:id="rId31"/>
    <p:sldId id="314" r:id="rId32"/>
    <p:sldId id="311" r:id="rId33"/>
    <p:sldId id="312" r:id="rId34"/>
    <p:sldId id="315" r:id="rId35"/>
    <p:sldId id="308" r:id="rId36"/>
    <p:sldId id="321" r:id="rId37"/>
    <p:sldId id="322" r:id="rId38"/>
    <p:sldId id="323" r:id="rId39"/>
    <p:sldId id="316" r:id="rId40"/>
    <p:sldId id="319" r:id="rId41"/>
    <p:sldId id="320" r:id="rId42"/>
    <p:sldId id="317" r:id="rId43"/>
    <p:sldId id="324" r:id="rId44"/>
    <p:sldId id="318" r:id="rId45"/>
    <p:sldId id="342" r:id="rId46"/>
    <p:sldId id="340" r:id="rId47"/>
    <p:sldId id="343" r:id="rId48"/>
    <p:sldId id="341" r:id="rId49"/>
    <p:sldId id="344" r:id="rId50"/>
    <p:sldId id="345" r:id="rId51"/>
    <p:sldId id="346" r:id="rId52"/>
    <p:sldId id="347" r:id="rId53"/>
    <p:sldId id="353" r:id="rId54"/>
    <p:sldId id="349" r:id="rId55"/>
    <p:sldId id="354" r:id="rId56"/>
    <p:sldId id="350" r:id="rId57"/>
    <p:sldId id="351" r:id="rId58"/>
    <p:sldId id="366" r:id="rId59"/>
    <p:sldId id="363" r:id="rId60"/>
    <p:sldId id="367" r:id="rId61"/>
    <p:sldId id="368" r:id="rId62"/>
    <p:sldId id="364" r:id="rId63"/>
    <p:sldId id="365" r:id="rId64"/>
    <p:sldId id="355" r:id="rId65"/>
    <p:sldId id="371" r:id="rId66"/>
    <p:sldId id="369" r:id="rId67"/>
    <p:sldId id="376" r:id="rId68"/>
    <p:sldId id="370" r:id="rId69"/>
    <p:sldId id="372" r:id="rId70"/>
    <p:sldId id="374" r:id="rId71"/>
    <p:sldId id="375" r:id="rId72"/>
    <p:sldId id="373" r:id="rId73"/>
    <p:sldId id="377" r:id="rId74"/>
    <p:sldId id="378" r:id="rId75"/>
    <p:sldId id="379" r:id="rId76"/>
    <p:sldId id="382" r:id="rId77"/>
    <p:sldId id="381" r:id="rId78"/>
    <p:sldId id="384" r:id="rId79"/>
    <p:sldId id="380" r:id="rId80"/>
    <p:sldId id="383" r:id="rId81"/>
    <p:sldId id="385" r:id="rId82"/>
    <p:sldId id="386" r:id="rId83"/>
    <p:sldId id="257" r:id="rId84"/>
    <p:sldId id="260" r:id="rId85"/>
    <p:sldId id="261" r:id="rId86"/>
    <p:sldId id="262" r:id="rId87"/>
    <p:sldId id="263" r:id="rId88"/>
    <p:sldId id="264" r:id="rId89"/>
    <p:sldId id="265" r:id="rId90"/>
    <p:sldId id="266" r:id="rId91"/>
    <p:sldId id="267" r:id="rId92"/>
    <p:sldId id="268" r:id="rId93"/>
    <p:sldId id="269" r:id="rId94"/>
    <p:sldId id="270" r:id="rId95"/>
    <p:sldId id="271" r:id="rId96"/>
    <p:sldId id="272" r:id="rId97"/>
    <p:sldId id="273" r:id="rId98"/>
    <p:sldId id="274" r:id="rId99"/>
    <p:sldId id="275" r:id="rId100"/>
    <p:sldId id="276" r:id="rId101"/>
    <p:sldId id="277" r:id="rId102"/>
    <p:sldId id="356" r:id="rId103"/>
    <p:sldId id="357" r:id="rId104"/>
    <p:sldId id="358" r:id="rId105"/>
    <p:sldId id="359" r:id="rId106"/>
    <p:sldId id="362" r:id="rId107"/>
    <p:sldId id="360" r:id="rId108"/>
    <p:sldId id="361" r:id="rId10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29187-77A6-428F-A445-D49ECD63CE67}" type="datetimeFigureOut">
              <a:rPr lang="en-US" smtClean="0"/>
              <a:t>2/3/2022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A6CF8-A569-48DA-B63D-2874D7B1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65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1BB90-93A5-44D7-B426-D1A127415753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C6F02-A9F3-404F-B1C5-64224564111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91743-CD31-44EF-B367-496FCFE0AE1B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07DB-5EEC-43EE-81FE-BD1B798C59B0}" type="datetime1">
              <a:rPr lang="sr-Latn-RS" smtClean="0"/>
              <a:t>3.2.2022.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01EF4-3F7F-49EF-9BC1-A63EE3C8012D}" type="datetime1">
              <a:rPr lang="sr-Latn-RS" smtClean="0"/>
              <a:t>3.2.2022.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14E2-A2E1-4FAF-A141-947B1401C4F7}" type="datetime1">
              <a:rPr lang="sr-Latn-RS" smtClean="0"/>
              <a:t>3.2.2022.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41F0F-0456-4812-B8BB-C91C995D3322}" type="datetime1">
              <a:rPr lang="sr-Latn-RS" smtClean="0"/>
              <a:t>3.2.2022.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1F1F2-18DC-4D87-8DFA-9DE700FA3D69}" type="datetime1">
              <a:rPr lang="sr-Latn-RS" smtClean="0"/>
              <a:t>3.2.2022.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7CED-30AD-446E-B93F-58AE7ECC70FB}" type="datetime1">
              <a:rPr lang="sr-Latn-RS" smtClean="0"/>
              <a:t>3.2.2022.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C7A6A0C-4FAD-418E-8E69-DE4F7A941555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dib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myextj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4572000"/>
            <a:ext cx="6781800" cy="685800"/>
          </a:xfrm>
        </p:spPr>
        <p:txBody>
          <a:bodyPr rtlCol="0"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Доц. др Дејан Алексић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533400" y="3105150"/>
            <a:ext cx="6781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r-Cyrl-RS" altLang="en-US" sz="2400" dirty="0" smtClean="0">
                <a:latin typeface="Times New Roman" pitchFamily="18" charset="0"/>
                <a:cs typeface="Times New Roman" pitchFamily="18" charset="0"/>
              </a:rPr>
              <a:t>Неурологија развојног доба. </a:t>
            </a:r>
            <a:r>
              <a:rPr lang="sr-Cyrl-RS" altLang="en-US" sz="2400" dirty="0" smtClean="0">
                <a:latin typeface="Times New Roman" pitchFamily="18" charset="0"/>
                <a:cs typeface="Times New Roman" pitchFamily="18" charset="0"/>
              </a:rPr>
              <a:t>Клинички </a:t>
            </a:r>
            <a:r>
              <a:rPr lang="sr-Cyrl-RS" altLang="en-US" sz="2400" dirty="0">
                <a:latin typeface="Times New Roman" pitchFamily="18" charset="0"/>
                <a:cs typeface="Times New Roman" pitchFamily="18" charset="0"/>
              </a:rPr>
              <a:t>синдроми изазвани оштећењем појединих режњева </a:t>
            </a:r>
            <a:r>
              <a:rPr lang="sr-Cyrl-RS" altLang="en-US" sz="2400" dirty="0" smtClean="0">
                <a:latin typeface="Times New Roman" pitchFamily="18" charset="0"/>
                <a:cs typeface="Times New Roman" pitchFamily="18" charset="0"/>
              </a:rPr>
              <a:t>мозга</a:t>
            </a:r>
            <a:r>
              <a:rPr lang="sr-Cyrl-RS" alt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R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altLang="en-US" sz="2400" dirty="0" smtClean="0">
                <a:latin typeface="Times New Roman" pitchFamily="18" charset="0"/>
                <a:cs typeface="Times New Roman" pitchFamily="18" charset="0"/>
              </a:rPr>
              <a:t>Афазија, апраксија, агнозија.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9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/>
            <a:r>
              <a:rPr lang="sr-Cyrl-R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социјалног контакта и </a:t>
            </a:r>
            <a:r>
              <a:rPr lang="sr-Cyrl-R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говора</a:t>
            </a:r>
            <a:endParaRPr lang="sr-Cyrl-R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99C84-3F35-4235-BD4C-E541D9E32DE6}" type="datetime2">
              <a:rPr lang="sr-Cyrl-RS" smtClean="0"/>
              <a:t>четвртак, 3. фебруар 2022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8C3-BB08-4ECC-A2D9-2E02EB16B128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907894"/>
              </p:ext>
            </p:extLst>
          </p:nvPr>
        </p:nvGraphicFramePr>
        <p:xfrm>
          <a:off x="467544" y="1844824"/>
          <a:ext cx="8352928" cy="4327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2608"/>
                <a:gridCol w="2880320"/>
              </a:tblGrid>
              <a:tr h="590302">
                <a:tc>
                  <a:txBody>
                    <a:bodyPr/>
                    <a:lstStyle/>
                    <a:p>
                      <a:pPr algn="ctr"/>
                      <a:endParaRPr lang="sr-Cyrl-R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90302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Гура лопту и зна 4-6 речи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90302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„шаље пољупце“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88158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Препознаје и показује сопствене делове тела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90302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Самостално се храни кашиком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месец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78008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Опонаша родитеље у обичајеним кућним пословима, почиње да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употребљава заменице (ја, ти, ми) и да слаже кратке реченице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године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231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/>
          <a:lstStyle/>
          <a:p>
            <a:pPr marL="114300" indent="0" algn="just">
              <a:buNone/>
            </a:pPr>
            <a:endParaRPr lang="sr-Cyrl-R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Једнострана оштећења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контралатерална хомонимна хемианопсија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Обострана оштећења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кортикално слепило уз очувану реакцију на светлост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Антонов синдром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анозогнозија за кортикално слепило 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Оштећење асоцијативне коре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визуелна агнозија (непрепознавање иако је вид очуван, препознавање само особа по гласу)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06DB57E-EEE7-4238-BBC8-DCF6281B70A7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2560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2E0571D-3047-4497-8CFD-071E35C5F2A6}" type="slidenum">
              <a:rPr lang="en-US" altLang="en-US">
                <a:solidFill>
                  <a:schemeClr val="tx2"/>
                </a:solidFill>
              </a:rPr>
              <a:pPr eaLnBrk="1" hangingPunct="1"/>
              <a:t>100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Окципиталног режња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52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28600" y="1600200"/>
            <a:ext cx="8458200" cy="4953000"/>
          </a:xfrm>
        </p:spPr>
        <p:txBody>
          <a:bodyPr/>
          <a:lstStyle/>
          <a:p>
            <a:pPr marL="114300" indent="0" algn="just">
              <a:lnSpc>
                <a:spcPct val="9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Визуелне илузије и халуцинације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оквиру епи напада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мигрене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делиријума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чешће код лезија недоминантне хемисфере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lnSpc>
                <a:spcPct val="9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Илузије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макропсије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микропсије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полиопсије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lnSpc>
                <a:spcPct val="9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Халуцинације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елементарне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сложене</a:t>
            </a:r>
            <a:endParaRPr lang="en-U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404E932-1E17-49B3-A5AD-2F4E5B5024C0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26628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805F871-D162-4B0B-B346-04B9580F8691}" type="slidenum">
              <a:rPr lang="en-US" altLang="en-US">
                <a:solidFill>
                  <a:schemeClr val="tx2"/>
                </a:solidFill>
              </a:rPr>
              <a:pPr eaLnBrk="1" hangingPunct="1"/>
              <a:t>101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Окципиталног режња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Афазије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458200" cy="5029200"/>
          </a:xfrm>
        </p:spPr>
        <p:txBody>
          <a:bodyPr>
            <a:normAutofit/>
          </a:bodyPr>
          <a:lstStyle/>
          <a:p>
            <a:pPr marL="114300" indent="0" algn="just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Стечени поремећај језичког изражавања и разумевања језичких порука усменим и писаним путем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Прекид у двосмерном процесу преласка мишљења у говор и говора у мишљење (разумевање) 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Брокино поље-доња фронтална вијуга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90000"/>
              </a:lnSpc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Wernickeovo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поље</a:t>
            </a:r>
            <a:r>
              <a:rPr lang="sr-Latn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горња темпорална вијуга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90000"/>
              </a:lnSpc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Fascikulus arcuatus</a:t>
            </a:r>
          </a:p>
          <a:p>
            <a:pPr algn="just">
              <a:lnSpc>
                <a:spcPct val="90000"/>
              </a:lnSpc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99% десноруких и код око 60% леворуких језичке функције су у левој хемисфери 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Субкортикалне афазије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таламус и стријатум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Етиологија афазија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0" algn="just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Исхемијски или хеморагијски мождани удар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Траума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Тумори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Енцефалитиси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Деменције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97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Симптоми афазије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4800" y="1676400"/>
            <a:ext cx="8534400" cy="4525963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Мутизам – потпуни губитак моћи говора 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афазични (тешка, глобална афазија са </a:t>
            </a:r>
            <a:b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проблемима неразумевања говора и писања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неафазични 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анартрија, акинетски мутизам, </a:t>
            </a:r>
            <a:b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неуроза, обољења ларингса и фарингса, </a:t>
            </a:r>
            <a:b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разуме говор)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Аномија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немогућност именовања предмета, особа и појмова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Парафазије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нетачна употреба речи, замена слова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Неологизми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нове кованице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Персеверације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неадекватно понављање реченица, речи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66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Основне форме афазија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752600"/>
            <a:ext cx="8229600" cy="4800600"/>
          </a:xfrm>
        </p:spPr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sr-Cyrl-R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sr-Cyrl-RS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рокина (моторна)</a:t>
            </a:r>
            <a:r>
              <a:rPr lang="sr-Latn-RS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нефлуентан говор, отежана артикулација, апрозодија, аграматизам, аномија, губитак репетитивног говора (+ деснострана хемипареза)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Верникеова (сензорна)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оштећено разумевање, парафазије, неологизми, аномија, жаргон афазија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Глобална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оштећена артикулација, изражавање, разумевање, репетиција, номинација, читање, писање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Кондуктивна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вишеструко понављање у покушају да се нађе права реч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Аномичка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 именовања, „празан говор“, сиромашне реченице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Транскортикална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очува  репетитивни говор, типични симптом су ехолалије (моторна, сензорна, мешовита)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34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</a:rPr>
              <a:t>Основне форме афазија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A674-46D3-4D5D-9E7A-99DC4257E435}" type="datetime2">
              <a:rPr lang="sr-Cyrl-RS" smtClean="0"/>
              <a:t>четвртак, 3. фебруар 2022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87AA-56BA-4233-9338-7A7E10931EDC}" type="slidenum">
              <a:rPr lang="en-US" smtClean="0"/>
              <a:t>106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558202"/>
              </p:ext>
            </p:extLst>
          </p:nvPr>
        </p:nvGraphicFramePr>
        <p:xfrm>
          <a:off x="152400" y="2057400"/>
          <a:ext cx="8686800" cy="360345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268984"/>
                <a:gridCol w="1093216"/>
                <a:gridCol w="1066800"/>
                <a:gridCol w="1295400"/>
                <a:gridCol w="1143000"/>
                <a:gridCol w="1447800"/>
                <a:gridCol w="1371600"/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Глобална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Брокина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Верникеова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Аномичка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Кондуктивна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</a:t>
                      </a:r>
                      <a:endParaRPr lang="sr-Latn-RS" sz="16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кортикална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Флуентност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Разумевање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Понављање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Именовање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Читање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Писање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772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агнозије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10600" cy="5105400"/>
          </a:xfrm>
        </p:spPr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Непрепознавање због оштећења једног сензорног модалитета </a:t>
            </a: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Препознавање могуће другим сензорним модалитетима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Визуелна агнозија – немогућност препознавања тварних и нацртаних предмета, боја и физиономија познатих особа, без оштећења оштрине вида или ширине видног поља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Аудитивна агнозија – поремећај препознавања различитог акустичног материјала (звук звона, цвркут птице, тонски материјал и мелодије)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Тактилна агнозија (астереогнозија) – немогућност препознавање предмета путем опипавања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 телесне шеме – поремећај препознавања топографије тела (агнозија прстију, дезоријентација десно-лево, аутотопагнозија)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56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апраксије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94968" y="1752600"/>
            <a:ext cx="8391832" cy="4373563"/>
          </a:xfrm>
        </p:spPr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 извођења научених, вољних моторних активности осмишљених одређеним циљем у одсуству парезе, екстрапирамидних и церебеларних оштећења</a:t>
            </a: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Идеомоторна апраксија – поремећај у избору и комбиновању појединачних, елементарних покрета у времену и простору при извођењу замишљеног покрета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Идеациона апраксија – немогућност извођења секвенце покрета у правилном редоследу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Друге форме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апраксија облачења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апраксија хода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67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alt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 развоја</a:t>
            </a:r>
            <a:endParaRPr lang="en-US" alt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 моторног развоја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 психичког развоја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Узроци успореног развоја – прогресивна и непрогресивна оштећења мозга у развоју</a:t>
            </a:r>
            <a:endParaRPr lang="sr-Latn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90000"/>
              </a:lnSpc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Узроци развојне регресије – прогресивне болести нервног система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18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Развојна регресија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Губитак моторних или интелектуалних функција које су раније постојале код детета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Прогресија клиничке слике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Појава нове неуролошке симптоматологије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Узрок – прогресивне болести нервног система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28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Ментална ретардација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недовољног развоја менталних способности и поремећаја понашања који их прате 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Деменција – богаташ који је осиромашио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Ментална ретардација – сиромах који никада није био богат (никада није развио своје интелектуалне капацитете)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38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Ментална ретардација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1905000"/>
            <a:ext cx="8991600" cy="4191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Ментално ретардиране или олигофрене особе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 typeface="Wingdings" pitchFamily="2" charset="2"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  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Дубока ретзардација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идиотија 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IQ </a:t>
            </a: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0-20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 typeface="Wingdings" pitchFamily="2" charset="2"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 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Тешка ретардација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imbecilitas IQ 20-50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 typeface="Wingdings" pitchFamily="2" charset="2"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 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Умерена ретардација 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debilitas IQ 50-70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 typeface="Wingdings" pitchFamily="2" charset="2"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  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Блага ретардација - 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IQ </a:t>
            </a: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70-90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61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Ментална ретардација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Узроци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Хромозомски поремећаји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Генетичке мутације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Оштећења мозга током трудноће, порођаја или након њега (инфекције, асфиксија)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Прогресивне болести нервног система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псеудоретардација – недостатак стимулације детета може довести до заостајања у менталном развоју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38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млитавог детета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Синдромска дијагн</a:t>
            </a:r>
            <a:r>
              <a:rPr lang="sr-Latn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која представља стање хипотоније</a:t>
            </a:r>
            <a:r>
              <a:rPr lang="sr-Latn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карактерише је: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постојање неуробичајених положаја тела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смањење отпора током пасивних покрета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 опсег мобилности у свим зглобовима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26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905000"/>
            <a:ext cx="8686800" cy="41910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ли је дете само млитаво уз очувану ГМС? (читав спектар обољења, али не и неуромишићне болести)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ли је дете млитаво уз парезе и парализе? (највероватнији узрок нека неуромишићна болест)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Сагледати болести мајке (МГ, миотонична мишићна дистрофија, улцерозни колитис, злоупотреба наркотика, алкохола, узимање антиепилептика)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Фокална млитавост руке (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pleksus </a:t>
            </a: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brahijalis)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ногу (траума или развојни поремећај кичмене мождине)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млитавог детета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16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905000"/>
            <a:ext cx="8686800" cy="41910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Најчешћи узроци синдрома млитавог детета:</a:t>
            </a:r>
            <a:endParaRPr lang="sr-Latn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Перинатална хипоксија – исхемија мозга и кичмене мождине</a:t>
            </a:r>
          </a:p>
          <a:p>
            <a:pPr marL="114300" indent="0">
              <a:buNone/>
            </a:pP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Спинална мишићна атрофија (сада доступна терапија)</a:t>
            </a:r>
          </a:p>
          <a:p>
            <a:pPr marL="114300" indent="0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Дисгенетички синдроми (Даунов, 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Prader-Willjev,...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млитавог детета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22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905000"/>
            <a:ext cx="8686800" cy="419100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Хипотонија и болести ЦНС-а:</a:t>
            </a:r>
          </a:p>
          <a:p>
            <a:pPr marL="114300" indent="0" algn="ctr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Хипотонија + очувана покретљивост и ГМС</a:t>
            </a:r>
          </a:p>
          <a:p>
            <a:pPr marL="114300" indent="0">
              <a:buNone/>
            </a:pP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Често придружена ментална ретардација</a:t>
            </a:r>
          </a:p>
          <a:p>
            <a:pPr marL="114300" indent="0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Присуство других симптома и знакова ЦНС-а на рођењу</a:t>
            </a:r>
            <a:endParaRPr lang="sr-Latn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млитавог детета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2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3505944"/>
            <a:ext cx="54514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altLang="en-US" sz="2800" dirty="0">
                <a:latin typeface="Times New Roman" pitchFamily="18" charset="0"/>
                <a:cs typeface="Times New Roman" pitchFamily="18" charset="0"/>
              </a:rPr>
              <a:t>Неурологија развојног </a:t>
            </a:r>
            <a:r>
              <a:rPr lang="sr-Cyrl-RS" altLang="en-US" sz="2800" dirty="0" smtClean="0">
                <a:latin typeface="Times New Roman" pitchFamily="18" charset="0"/>
                <a:cs typeface="Times New Roman" pitchFamily="18" charset="0"/>
              </a:rPr>
              <a:t>доба</a:t>
            </a:r>
            <a:endParaRPr lang="sr-Latn-RS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61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86800" cy="502920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Хипотонија и болести ЦНС-а: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Хипотонична церебрална парализа</a:t>
            </a: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Перинатална асфиксија и траума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Присуство конгениталних тумора и мозга и кичмене мождине</a:t>
            </a: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Метаболичка обољења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Хромозомске абнормалности</a:t>
            </a: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Неспецифична ментална дефицијенција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Болести везивног ткива</a:t>
            </a: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Лекови које је мајка узимала у току трудноће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Нутриционе</a:t>
            </a: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млитавог детета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34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86800" cy="525780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Хипотонија и неуромишићна обољења</a:t>
            </a:r>
          </a:p>
          <a:p>
            <a:pPr marL="114300" indent="0" algn="ctr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Спинална мишићна атрофија</a:t>
            </a: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Конгенитална мишићна дистрофија</a:t>
            </a: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Конгенитална миотонична дистрофија</a:t>
            </a: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Неонатална транзиторна миастенија</a:t>
            </a: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Конгенитални мијастенични синдроми</a:t>
            </a: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Конгениталне миопатије</a:t>
            </a: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Метаболичке неуропатије</a:t>
            </a: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Неуропатије (стечене, хередитарне)</a:t>
            </a: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млитавог детета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22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Непрогресивни поремећај моторних функција, положаја и покрета услед поремећаја и оштећења структура мозга</a:t>
            </a:r>
            <a:endParaRPr lang="sr-Latn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sr-Latn-R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8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Оштећења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Интраутерино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порођаја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првим годинама живота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инфекције мајке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трауме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конгениталне малформације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прерани порођај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керниктерус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асфиксија плода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постнатална запаљења мозга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</a:rPr>
              <a:t>ДЕЧЈА ЦЕРЕБРАЛНА ОДУЗЕТОСТ- ДЦО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74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Лакши облици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 поремећај у финој моторној контроли и оштећења специфичних кортикалних функција – дисфазија, дислексија, дискалкулија, диспраксија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 неспретно, али хиперкинетско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</a:rPr>
              <a:t>ДЕЧЈА ЦЕРЕБРАЛНА ОДУЗЕТОСТ- ДЦО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50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Тежа оштећења</a:t>
            </a:r>
          </a:p>
          <a:p>
            <a:pPr marL="114300" indent="0">
              <a:buNone/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Хипотонија до 6 месеци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Дистонични и хореоатетозни покрети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Континуирана спастичност + дискинезије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Умна заосталост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Епилепсија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Коштано-зглобне деформације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 вида и слуха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</a:rPr>
              <a:t>ДЕЧЈА ЦЕРЕБРАЛНА ОДУЗЕТОСТ- ДЦО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8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Етиологија дцо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752600"/>
            <a:ext cx="8229600" cy="4876800"/>
          </a:xfrm>
        </p:spPr>
        <p:txBody>
          <a:bodyPr>
            <a:normAutofit lnSpcReduction="10000"/>
          </a:bodyPr>
          <a:lstStyle/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Вируси (рубела мајке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Бактерије 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сифилис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Паразити 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токсоплазмоза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Перинатална асфиксија 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Порођајна траума мозга</a:t>
            </a:r>
          </a:p>
          <a:p>
            <a:pPr marL="114300" indent="0">
              <a:lnSpc>
                <a:spcPct val="90000"/>
              </a:lnSpc>
              <a:buNone/>
            </a:pP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дуготрајни порођај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карлични положај плода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примена форцепса или вакума</a:t>
            </a:r>
            <a:endParaRPr lang="sr-Latn-C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Тешка жутица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(Rh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инкомпатибилија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Васкуларне лезије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Енцефалитиси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Менингитиси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30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Клиничка слика дцо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Спастична одузетост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Ментална дефектност (олигофренија)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Епилепсија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Невољни покрети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Атаксија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3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класификација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Спастична диплегија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Спастична квадриплегија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Дискинетична церебрална парализа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Хемиплегична церебрална парализа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Атаксична церебрална парализа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</a:pP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19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Клиничка слика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752600"/>
            <a:ext cx="8229600" cy="4800600"/>
          </a:xfrm>
        </p:spPr>
        <p:txBody>
          <a:bodyPr>
            <a:normAutofit/>
          </a:bodyPr>
          <a:lstStyle/>
          <a:p>
            <a:pPr marL="114300" indent="0">
              <a:lnSpc>
                <a:spcPct val="90000"/>
              </a:lnSpc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Diplegia spastica infantilis – Morbus Little</a:t>
            </a: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Мишићи спастични (адуктори)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Маказаст ход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Хемипареза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Хипотрофија екстремитета</a:t>
            </a:r>
          </a:p>
          <a:p>
            <a:pPr marL="114300" indent="0">
              <a:lnSpc>
                <a:spcPct val="9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Екстремитети су краћи</a:t>
            </a: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sr-Cyrl-R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Успорен психомоторни развој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Проходају касније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Проговоре касније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37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86800" cy="49530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Конгениталне малформације нервног система последица су поремећаја у његовом формирању и сазревању</a:t>
            </a:r>
          </a:p>
          <a:p>
            <a:pPr marL="114300" indent="0" algn="just">
              <a:buNone/>
            </a:pP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 мијелинизације почиње у 14. недељи гестације, траје током интраутериног живота и наставља се после рођења током наредне 3 деценије</a:t>
            </a:r>
          </a:p>
          <a:p>
            <a:pPr marL="114300" indent="0" algn="just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Етиологија</a:t>
            </a: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Генетски чиниоци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Тератогени чиниоци</a:t>
            </a: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Развојни поремећаји нервног система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20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974725"/>
          </a:xfrm>
        </p:spPr>
        <p:txBody>
          <a:bodyPr/>
          <a:lstStyle/>
          <a:p>
            <a:r>
              <a:rPr lang="sr-Cyrl-RS" alt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психомоторни развој</a:t>
            </a:r>
            <a:endParaRPr lang="en-US" alt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828800"/>
            <a:ext cx="8686800" cy="4572000"/>
          </a:xfrm>
        </p:spPr>
        <p:txBody>
          <a:bodyPr>
            <a:normAutofit/>
          </a:bodyPr>
          <a:lstStyle/>
          <a:p>
            <a:pPr marL="114300" indent="0" algn="just">
              <a:lnSpc>
                <a:spcPct val="90000"/>
              </a:lnSpc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 принципи развоја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је континуиран процес који почиње зачећем и чије је одвијање омогућено сазревањем нервног система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етапе раузвоја су исте код све деце али је ритам њиховог испољавања индивидуалан и разликује се од детета до детета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моторних способности се одвија од недиференциране масовне активности ка специфичним реакцијама 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краниокаудалном смеру (успостављање контроле главе и употреба шака претходи самосталном ходу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примарне (аутоматске) реакције морају нестати (рефлекс хватања, аутоматски ход), да би у одређеној етапи развоја дошло до стицања нових, развијених моторних образаца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698C8D03-A58F-47B3-872A-A13690CADBA1}" type="datetime2">
              <a:rPr lang="sr-Cyrl-RS" smtClean="0"/>
              <a:t>четвртак, 3. фебруар 2022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07108C3-BB08-4ECC-A2D9-2E02EB16B12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44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14300" indent="0"/>
            <a:r>
              <a:rPr lang="sr-Cyrl-RS" alt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Малформације хемисфера мозга и агенезија </a:t>
            </a:r>
            <a:r>
              <a:rPr lang="sr-Latn-RS" alt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corpusa callosuma</a:t>
            </a:r>
            <a:endParaRPr lang="sr-Cyrl-RS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endParaRPr lang="sr-Cyrl-C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Холопрозенцефалија - одсуство раздвајања хемисфера мозга у нивоу средње линије</a:t>
            </a:r>
          </a:p>
          <a:p>
            <a:pPr marL="114300" indent="0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Етиологија – шећерна болест мајке, токсоплазмоза, сифилис, фетални алкохолни синдром</a:t>
            </a:r>
          </a:p>
          <a:p>
            <a:pPr marL="114300" indent="0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Алобарна холопрозенцефалија – једна хемисфера, заједничка комора, дефекти базе лобање, можданица, лица, очију и олфактивних структура</a:t>
            </a:r>
          </a:p>
        </p:txBody>
      </p:sp>
    </p:spTree>
    <p:extLst>
      <p:ext uri="{BB962C8B-B14F-4D97-AF65-F5344CB8AC3E}">
        <p14:creationId xmlns:p14="http://schemas.microsoft.com/office/powerpoint/2010/main" val="26057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523568"/>
            <a:ext cx="63246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25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dirty="0" smtClean="0">
                <a:solidFill>
                  <a:schemeClr val="tx1"/>
                </a:solidFill>
              </a:rPr>
              <a:t>Агенезија </a:t>
            </a:r>
            <a:r>
              <a:rPr lang="sr-Latn-CS" altLang="en-US" dirty="0" smtClean="0">
                <a:solidFill>
                  <a:schemeClr val="tx1"/>
                </a:solidFill>
              </a:rPr>
              <a:t>corpusa callosuma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0" algn="just">
              <a:buNone/>
            </a:pPr>
            <a:endParaRPr lang="sr-Cyrl-C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Агенезија </a:t>
            </a:r>
            <a:r>
              <a:rPr lang="sr-Cyrl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корпуса </a:t>
            </a: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калозума-најчешћи поремећај</a:t>
            </a:r>
          </a:p>
          <a:p>
            <a:pPr marL="114300" indent="0" algn="just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Презентује </a:t>
            </a:r>
            <a:r>
              <a:rPr lang="sr-Cyrl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 као умна заосталост, епилепсија, спастичност, церебеларна </a:t>
            </a: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симптоматологија, психички поремећаји</a:t>
            </a:r>
            <a:endParaRPr lang="sr-Latn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 бити праћена увећаном (макроцефалија) или смањеном (микроцефалија) главом</a:t>
            </a:r>
            <a:endParaRPr lang="sr-Cyrl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C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75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Макроцефалија и мегаленцефалија</a:t>
            </a:r>
            <a:endParaRPr lang="en-U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534400" cy="4525963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endParaRPr lang="sr-Cyrl-C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Макроцефалија – повећање обима главе за више од 2 стандардне девијације  у односу на средње вредности за одговарајући узраст</a:t>
            </a:r>
          </a:p>
          <a:p>
            <a:pPr marL="114300" indent="0" algn="just">
              <a:buNone/>
            </a:pPr>
            <a:endParaRPr lang="sr-Cyrl-C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Узроци-хидроцефалус, ма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</a:t>
            </a: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лезије, бенигна породична макроцефалија</a:t>
            </a:r>
          </a:p>
        </p:txBody>
      </p:sp>
    </p:spTree>
    <p:extLst>
      <p:ext uri="{BB962C8B-B14F-4D97-AF65-F5344CB8AC3E}">
        <p14:creationId xmlns:p14="http://schemas.microsoft.com/office/powerpoint/2010/main" val="151457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Макроцефалија и мегаленцефалија</a:t>
            </a:r>
            <a:endParaRPr lang="en-U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534400" cy="4525963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егаленцефалија –увећање самог мозга</a:t>
            </a:r>
          </a:p>
          <a:p>
            <a:pPr algn="just">
              <a:buFont typeface="Wingdings" pitchFamily="2" charset="2"/>
              <a:buNone/>
            </a:pPr>
            <a:r>
              <a:rPr lang="sr-Cyrl-CS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(мукополисахаридозе,  неурокутана обољења</a:t>
            </a:r>
            <a:r>
              <a:rPr lang="sr-Latn-RS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леукодистрофије</a:t>
            </a: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buFont typeface="Wingdings" pitchFamily="2" charset="2"/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Хемимегаленцефалија – поремећај пролиферације неуробласта, миграције и кортикалне организације у једној хемисфери</a:t>
            </a:r>
          </a:p>
          <a:p>
            <a:pPr algn="just">
              <a:buFont typeface="Wingdings" pitchFamily="2" charset="2"/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Тешка фармакорезистентна епилепсија, хемипареза, ментална ретардација</a:t>
            </a:r>
          </a:p>
          <a:p>
            <a:pPr algn="just">
              <a:buFont typeface="Wingdings" pitchFamily="2" charset="2"/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Терапија – рана хемисферектомија</a:t>
            </a:r>
            <a:endParaRPr lang="en-U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8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86800" cy="49530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периоду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8-10.  недеља гестације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Лизенцефалија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изостанак развоја мождане коре услед чега је кора глатка, без секундарних вијуга и болесници имају дубоку умну заосталост, тешку хипотонију, епилепсију, квадрипарезу</a:t>
            </a: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Полимикрогирија</a:t>
            </a:r>
            <a:r>
              <a:rPr lang="sr-Latn-RS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прекомерно формирање секундарних и терцијарних сулкуса и малих вијуга услед чега је површина мождане коре наборана или квргава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Схизенцефалија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пукотина која је симетрично положена између хемисфера и пружа се од коре мозга до комора и карактерише је микроцефалија, расцеп усне и вилице, уман заосталост, хипотонија, па спастичност, фармакорезистентна епилепсија</a:t>
            </a: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 ране миграције неуробласта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2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62" y="1494503"/>
            <a:ext cx="4332092" cy="3106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054" y="1481906"/>
            <a:ext cx="4288793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7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0"/>
            <a:ext cx="4572000" cy="29539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953941"/>
            <a:ext cx="7048230" cy="390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49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4800"/>
            <a:ext cx="7510794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97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86800" cy="49530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Најчешћи поремећај у чијој основи је поремећај спајања дорзалних средишњих структура неуралне цеви (рахисхиза)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Најчешћи егзогени фактор је недостатак </a:t>
            </a:r>
            <a:r>
              <a:rPr lang="sr-Cyrl-R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фолне киселине</a:t>
            </a:r>
            <a:endParaRPr lang="sr-Latn-RS" altLang="en-U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Кранијални дисрафизам:</a:t>
            </a:r>
            <a:endParaRPr lang="sr-Latn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Аненцефалија</a:t>
            </a:r>
            <a:r>
              <a:rPr lang="sr-Latn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недостатак лобање са целокупним садржајем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Енцефалокела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избочење мозга и менингеа изван лобањског простора, најчешће окципитално</a:t>
            </a:r>
          </a:p>
          <a:p>
            <a:pPr marL="114300" indent="0" algn="just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Дефекти у процесу затварања неуралне цеви - дисрафизам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83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0" algn="just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Нормалан </a:t>
            </a: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Успорен развој – спорије усвајање појединих функција „развојни миљокази</a:t>
            </a:r>
            <a:r>
              <a:rPr lang="sr-Latn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Latn-C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Развојна регресија – губитак раније постојећих функција 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974725"/>
          </a:xfrm>
        </p:spPr>
        <p:txBody>
          <a:bodyPr/>
          <a:lstStyle/>
          <a:p>
            <a:r>
              <a:rPr lang="sr-Cyrl-RS" alt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психомоторни развој</a:t>
            </a:r>
            <a:endParaRPr lang="en-US" alt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698C8D03-A58F-47B3-872A-A13690CADBA1}" type="datetime2">
              <a:rPr lang="sr-Cyrl-RS" smtClean="0"/>
              <a:t>четвртак, 3. фебруар 2022</a:t>
            </a:fld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07108C3-BB08-4ECC-A2D9-2E02EB16B12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88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558" y="628650"/>
            <a:ext cx="3845179" cy="5219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71500"/>
            <a:ext cx="432954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72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132" y="228600"/>
            <a:ext cx="5053736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31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86800" cy="4953000"/>
          </a:xfrm>
        </p:spPr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sr-Cyrl-R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Спинални дисрафизам:</a:t>
            </a:r>
          </a:p>
          <a:p>
            <a:pPr marL="114300" indent="0" algn="just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Latn-R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Spina bifida oculta</a:t>
            </a:r>
            <a:r>
              <a:rPr lang="sr-Cyrl-R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незатварање пршљенских тела уу лумбалном региону, најчешће асимптоматска и открива се случајно радиографским прегледом и изнад саме промене се могу наћи длаке, липом, хемангион, невус</a:t>
            </a:r>
          </a:p>
          <a:p>
            <a:pPr marL="114300" indent="0" algn="just">
              <a:buNone/>
            </a:pPr>
            <a:endParaRPr lang="sr-Latn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Latn-R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Spina bifida cystica</a:t>
            </a:r>
            <a:r>
              <a:rPr lang="sr-Cyrl-R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праћен пролапсом можданица без протрузије кичмене мождине (менингокела) или са протрузијом кичмене мождине (мијеломенингокела); лумбално или тораколумбално; удружено са 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Chiarijev-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 малформацијом, сирингомијелијом, хидроефалусом; денервација мишића, деформите екстремитета, контрактуре зглобова</a:t>
            </a:r>
            <a:endParaRPr lang="sr-Latn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Дефекти у процесу затварања неуралне цеви - дисрафизам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86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19200"/>
            <a:ext cx="70104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86800" cy="49530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endParaRPr lang="sr-Cyrl-CS" altLang="en-US" dirty="0" smtClean="0">
              <a:solidFill>
                <a:schemeClr val="tx1"/>
              </a:solidFill>
            </a:endParaRPr>
          </a:p>
          <a:p>
            <a:pPr marL="114300" indent="0" algn="just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Базиларна  импресија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платибазија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зарављена база лобање)-померање навише ивице 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foramena magnuma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шупљину задње лобањске јаме чиме се врши компресија каудалних делова можданог стабла, малог мозга, вертебралнх артерија</a:t>
            </a:r>
          </a:p>
          <a:p>
            <a:pPr marL="114300" indent="0" algn="just">
              <a:buNone/>
            </a:pP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Изоловано; удружено; последица остеомалације, Пеџетове болести, хиперпаратиреоидизма,...</a:t>
            </a:r>
            <a:endParaRPr lang="sr-Cyrl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sr-Cyrl-CS" altLang="en-US" dirty="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Малформације окципиталне кости и вратног дела кичмене мождине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90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19200"/>
            <a:ext cx="7619999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1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86800" cy="495300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Малформација </a:t>
            </a:r>
            <a:r>
              <a:rPr lang="sr-Cyrl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атласа и </a:t>
            </a: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денса</a:t>
            </a:r>
          </a:p>
          <a:p>
            <a:pPr marL="114300" indent="0" algn="ctr">
              <a:buNone/>
            </a:pPr>
            <a:endParaRPr lang="sr-Cyrl-C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Атлантоаксијална дислокација или сублуксација услед конгениталног или стеченог поремећаја стабилности зглобних структура може у случају предње дислокације атласа да резултира компресијом кичмене мождине</a:t>
            </a:r>
            <a:endParaRPr lang="sr-Cyrl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Малформације окципиталне кости и вратног дела кичмене мождине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2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914401"/>
            <a:ext cx="7189571" cy="480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8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8686800" cy="49530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Срастање </a:t>
            </a:r>
            <a:r>
              <a:rPr lang="sr-Cyrl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пршљена вратне кичме </a:t>
            </a:r>
            <a:r>
              <a:rPr lang="en-US" alt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Klipeil-Feilov</a:t>
            </a: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аномалија</a:t>
            </a:r>
            <a:endParaRPr lang="sr-Latn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sr-Latn-R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Фузија  пршљенова вратне кичме</a:t>
            </a:r>
          </a:p>
          <a:p>
            <a:pPr marL="114300" indent="0">
              <a:buNone/>
            </a:pPr>
            <a:r>
              <a:rPr lang="sr-Cyrl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Ниска линија косе</a:t>
            </a:r>
          </a:p>
          <a:p>
            <a:pPr marL="114300" indent="0">
              <a:buNone/>
            </a:pPr>
            <a:r>
              <a:rPr lang="sr-Cyrl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 у врату</a:t>
            </a:r>
          </a:p>
          <a:p>
            <a:pPr marL="114300" indent="0">
              <a:buNone/>
            </a:pPr>
            <a:r>
              <a:rPr lang="sr-Cyrl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Компресија структура</a:t>
            </a:r>
          </a:p>
          <a:p>
            <a:pPr marL="114300" indent="0">
              <a:buNone/>
            </a:pPr>
            <a:r>
              <a:rPr lang="sr-Cyrl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Сирингомијелија</a:t>
            </a:r>
            <a:endParaRPr lang="sr-Cyrl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endParaRPr lang="sr-Cyrl-R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Малформације окципиталне кости и вратног дела кичмене мождине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2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47" y="152400"/>
            <a:ext cx="6781706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моторних способности </a:t>
            </a:r>
            <a:endParaRPr lang="en-US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3811047"/>
              </p:ext>
            </p:extLst>
          </p:nvPr>
        </p:nvGraphicFramePr>
        <p:xfrm>
          <a:off x="251520" y="1524001"/>
          <a:ext cx="8445624" cy="4660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9248"/>
                <a:gridCol w="1636376"/>
              </a:tblGrid>
              <a:tr h="457199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Моторна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способност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Доба 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4925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Екстензија главе насупрот сили Земљине теже до средње линије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Око 6.недеље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1978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Стабилно држање главе у положају пронације и одиже је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мало изнад нивоа трупа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Око 8. недеље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4925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Потпуна екстензија главе и подизање рамена у положај пронације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3-4.5 месеца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1978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положају пронације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екстендира главу и труп, делимично и екстремитете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5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4925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Позитивна Ландауова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реакција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6-9. месеца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4925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Одупирање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опруженим рукама у положају пронације и пребацивање из положаја пронације у положај супинације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 6. месеца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4925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Пребацивање из положаја супинације у положај пронације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 7. месеца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C8D03-A58F-47B3-872A-A13690CADBA1}" type="datetime2">
              <a:rPr lang="sr-Cyrl-RS" smtClean="0"/>
              <a:t>четвртак, 3. фебруар 2022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8C3-BB08-4ECC-A2D9-2E02EB16B12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65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 развоја малог мозга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6482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endParaRPr lang="sr-Cyrl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Најдужи постпартални развој (до краја прве године живота)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Дуго је осетљив на различита тератогена дејства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Изолована аплазија вермиса малог мозга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Изолована аплазија маломождане хемисфере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Глобална церебеларна хипоплазија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5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 развоја малог мозга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6482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endParaRPr lang="sr-Cyrl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Chiarijeva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малформација – спуштање тонзила и задњег вермиса малог мозга у кичмени канал иза продужене мождине и/или продужене мождине са делом </a:t>
            </a: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коморе у кичмени канал кроз проширени </a:t>
            </a: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foramen magnum –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компресија можданог стабла и кичмене мождине (хидроцефалус у детињству или у адолесценцији комбинованим оштећењем доњих КН, малог мозга, продужене мождине и кичмене мождине)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476" y="152400"/>
            <a:ext cx="6467045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56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3811588" cy="838200"/>
          </a:xfrm>
        </p:spPr>
        <p:txBody>
          <a:bodyPr/>
          <a:lstStyle/>
          <a:p>
            <a:pPr algn="l"/>
            <a:r>
              <a:rPr lang="sr-Cyrl-RS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Примарна</a:t>
            </a:r>
          </a:p>
          <a:p>
            <a:pPr algn="l"/>
            <a:r>
              <a:rPr lang="sr-Cyrl-RS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Секундарна</a:t>
            </a:r>
            <a:endParaRPr lang="en-US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10" y="2438400"/>
            <a:ext cx="3383268" cy="3687763"/>
          </a:xfrm>
        </p:spPr>
      </p:pic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Шавови фиброзирају између 5. и 6. месецађОсификација шавова започиње у 6. години, завршава се у трећој деценији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14E2-A2E1-4FAF-A141-947B1401C4F7}" type="datetime1">
              <a:rPr lang="sr-Latn-RS" smtClean="0"/>
              <a:t>3.2.2022.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краниосиностозе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38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Истовремено прерано затварање свих сутура – </a:t>
            </a:r>
            <a:r>
              <a:rPr lang="sr-Cyrl-R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микроцефалија</a:t>
            </a:r>
            <a:endParaRPr lang="sr-Latn-R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 нормалне величине (карактеристична диспропорција са спљоштени потиљком и набораном поглавином)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Пораст ИКП, компресија отпичких и акустичких живаца, рана ментална ретардација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краниосиностозе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7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38200"/>
            <a:ext cx="7010400" cy="538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9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Сагитална синостоза</a:t>
            </a: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долихоцефалија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антеропостериорни </a:t>
            </a:r>
            <a:r>
              <a:rPr lang="sr-Cyrl-R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дијаметар је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повећан</a:t>
            </a: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најчешћи </a:t>
            </a:r>
            <a:r>
              <a:rPr lang="sr-Cyrl-R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поремећај, присутан већ на рођењу, неуролошки налаз је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нормалан</a:t>
            </a:r>
            <a:endParaRPr lang="sr-Cyrl-R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краниосиностозе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3384755"/>
            <a:ext cx="2446303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40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Коронарна </a:t>
            </a:r>
            <a:r>
              <a:rPr lang="sr-Cyrl-R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синостоза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брахицефалија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sr-Cyrl-R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је проширена бочно и има висок свод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лобање</a:t>
            </a:r>
            <a:r>
              <a:rPr lang="sr-Latn-R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Чеони и потиљачни део су зарављени. Проптоза, страбизам, застојна папила, атрофија оптичког нерва.</a:t>
            </a:r>
          </a:p>
          <a:p>
            <a:pPr marL="11430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краниосиностозе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175" y="3429000"/>
            <a:ext cx="2880320" cy="296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40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Урођене грешке метаболизма (УГМ)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24400"/>
          </a:xfrm>
        </p:spPr>
        <p:txBody>
          <a:bodyPr/>
          <a:lstStyle/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Болест настаје због нагомилавања токсичног метаболита или због недостатка метаболичког производа неопходног за одржавање нормалних ћелијских функција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Често имају прогесиван ток и само неке зависе од уношења посебне хране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Најчешће се наслеђују АР</a:t>
            </a:r>
            <a:b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Рано постављање дијагнозе и лечење могу утицати на ток болести и квалитет живота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59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Урођене грешке метаболизма (УГМ)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24400"/>
          </a:xfrm>
        </p:spPr>
        <p:txBody>
          <a:bodyPr/>
          <a:lstStyle/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Основне клиничке карактеристике урођених грешака метаболизма нервног система:</a:t>
            </a:r>
            <a:endParaRPr lang="sr-Latn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 мишићног тонуса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Невољни покрети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Епилептични напади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Атаксија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Нарушење интелигенције и интелектуалних функција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Знаци оштећења периферног нервног система</a:t>
            </a:r>
            <a:endParaRPr lang="sr-Latn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Често су удружени и следећи поремећаји: пигментна ретинопатија, глувоћа, аномалије скелета, промене на кожи, ноктима, зубима, оштећења висцералних органа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71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моторних способности</a:t>
            </a:r>
            <a:endParaRPr lang="en-US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6852901"/>
              </p:ext>
            </p:extLst>
          </p:nvPr>
        </p:nvGraphicFramePr>
        <p:xfrm>
          <a:off x="228600" y="1524000"/>
          <a:ext cx="8445624" cy="4206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9248"/>
                <a:gridCol w="1636376"/>
              </a:tblGrid>
              <a:tr h="352399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Моторна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способност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660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Тракција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руке у положају супинације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5-6 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20741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Седење, без ослонца на руке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 6-9.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месеца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660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пузање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 9. месеца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67196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Самостално усправљање и стајање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уз придржавање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0д 8-10. месеца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660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Први самостални кораци уз придржавање за једну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руку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660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Развој хода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18. 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660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Ход уз наизменичне покрете руку и ногу и саностално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трчање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2. године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6660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Гегање и силажење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уз и низ степенице са измењивањем ногу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3. године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C8D03-A58F-47B3-872A-A13690CADBA1}" type="datetime2">
              <a:rPr lang="sr-Cyrl-RS" smtClean="0"/>
              <a:t>четвртак, 3. фебруар 2022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8C3-BB08-4ECC-A2D9-2E02EB16B12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55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Урођене грешке метаболизма (УГМ)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24400"/>
          </a:xfrm>
        </p:spPr>
        <p:txBody>
          <a:bodyPr/>
          <a:lstStyle/>
          <a:p>
            <a:pPr marL="114300" indent="0" algn="ctr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Дијагностички приступ</a:t>
            </a:r>
          </a:p>
          <a:p>
            <a:pPr marL="114300" indent="0" algn="ctr">
              <a:buNone/>
            </a:pPr>
            <a:endParaRPr lang="sr-Cyrl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Специфични лабораторијски тестови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Офталмолошки налази (катаракта, оптичка атрофија, ретинопатија, мрља боје вишње на макули)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МР мозга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Патохистолошки преглед ткива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Молекуларно-генетичка испитивања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09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Урођене грешке метаболизма (УГМ)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24400"/>
          </a:xfrm>
        </p:spPr>
        <p:txBody>
          <a:bodyPr/>
          <a:lstStyle/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Лизозомске болести депоновања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Пероксизмални поремећаји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Урођени поремећаји гликозилације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 синтезе холестерола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Аминоацидурије, органске ацидурије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Хиперамонијемија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Лактатна ацидоза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 енергетског метаболизма (болести депоновања гликогена, поремећаји гликонеогенезе, поремећаји оксидације масних киселина, поремећаји кетогенезе и кетолизе, болести митохондрија)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8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Хромозомске болести нервног система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endParaRPr lang="sr-Cyrl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Најчешћа манифестација хромозомских аномалија је ментална ретардација, а у случају полних хромозома инфертилитет</a:t>
            </a:r>
            <a:endParaRPr lang="sr-Latn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Хромозомске аномалије се код човека манифестују као промена у укупном броју хромозома или као структурне промене хромозома (делеције или инсерције, инверзије, дупликације, ...)</a:t>
            </a:r>
            <a:endParaRPr lang="sr-Latn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81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Хромозомске болести нервног система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610600" cy="4724400"/>
          </a:xfrm>
        </p:spPr>
        <p:txBody>
          <a:bodyPr>
            <a:normAutofit fontScale="92500"/>
          </a:bodyPr>
          <a:lstStyle/>
          <a:p>
            <a:pPr marL="114300" indent="0" algn="ctr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Тризомија хромозома 21 (</a:t>
            </a: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-ов синдром, монголоидизам)</a:t>
            </a:r>
          </a:p>
          <a:p>
            <a:pPr marL="11430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Округло лице, мали нос, зарављен гребен носа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Очи су укошене и уских прореза са повећанм размаком између очију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Полуотворена мала уста са протрузијом волуминозног језика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Уши су ниско постављене, структурне аномалије средњег или унутрашњег уха, упале ушију, поремећај слуха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Катаракта, страбизам, рефракторне аномалије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 раст, повећан размак између првог и другог прста, клиндактилија петог прста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Конгениталне срчане мане, поремећај гениталија, инфертилитет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Ментална ретардација, рани развој деменције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Пренатална анализа кариотипа код трудница старијих од 35 година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08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</a:rPr>
              <a:t>Неурокутана обољења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група неуролошких синдрома удружених  са кожним променама, епилепсијом, менталном ретардацијом и повећаном учесталошћу јављања тумора различитих органа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Туберозно-склерозни комплекс (</a:t>
            </a: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Morbus Bourneville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Неурофиброматоза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Енцефалотригеминална ангиоматоза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96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Туберозно-склерозни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endParaRPr lang="sr-Latn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АД, прогресивно, мултисистемско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Ментална ретардација, епилепсија, кожне манифестације, тумори мозга и висцералних органа (кожа, бубрези, очи, срце)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 миграције, пролиферације и диференцијације ћелија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Мутација гена на хромозому 9 (ТСК1) или 16 (ТСК2)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Протеини имају улогу тумор-супресорних гена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3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Туберозно-склерозни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  нервног ткива</a:t>
            </a:r>
          </a:p>
          <a:p>
            <a:pPr marL="114300" indent="0" algn="just">
              <a:buNone/>
            </a:pPr>
            <a:endParaRPr lang="sr-Cyrl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Палпабилни, чврсти, беличасти чворови (церебрални хематоми) коре, супкортикално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Кортикални тубери калцификују и виде се на КТ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Субепендимни астроцитоми џиновских ћелија (СЕГА тумори) – повиђен ИКП, неурохируршка интервенција</a:t>
            </a:r>
          </a:p>
          <a:p>
            <a:pPr marL="114300" indent="0" algn="just">
              <a:buNone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8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04800"/>
            <a:ext cx="66294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30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Туберозно-склерозни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Кожне промене: </a:t>
            </a:r>
          </a:p>
          <a:p>
            <a:pPr marL="114300" indent="0" algn="just">
              <a:buNone/>
            </a:pPr>
            <a:endParaRPr lang="sr-Cyrl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Ангиофиброми лица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Хипомеланинске мрље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Унгвални фирброми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Шагринске плоче</a:t>
            </a:r>
          </a:p>
          <a:p>
            <a:pPr marL="114300" indent="0" algn="just">
              <a:buNone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3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09600"/>
            <a:ext cx="3581400" cy="2717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734" y="609600"/>
            <a:ext cx="3639165" cy="2717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657600"/>
            <a:ext cx="3581400" cy="2495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734" y="3740355"/>
            <a:ext cx="3639165" cy="241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8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манипулативних </a:t>
            </a:r>
            <a:r>
              <a:rPr lang="sr-Cyrl-R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3849F-33D6-4947-AF8A-D3C766CCE6D5}" type="datetime2">
              <a:rPr lang="sr-Cyrl-RS" smtClean="0"/>
              <a:t>четвртак, 3. фебруар 2022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8C3-BB08-4ECC-A2D9-2E02EB16B128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473152"/>
              </p:ext>
            </p:extLst>
          </p:nvPr>
        </p:nvGraphicFramePr>
        <p:xfrm>
          <a:off x="457200" y="1752600"/>
          <a:ext cx="8305800" cy="44760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199878"/>
                <a:gridCol w="3105922"/>
              </a:tblGrid>
              <a:tr h="449742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Манипулативна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способност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Доба када се стиче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9742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Примитивно рефлексно хватање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 8 до 12 недеља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9742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Вољно хватање понуђене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играчке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месеца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41574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 активно посеже за предметом и прихвата га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улнарном страном длана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08953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Хвата радијалном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страном длана и премешта предмет из једне руке у другу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6-8. месеца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76267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Хвата предмете врхом кажипрста  и палца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/пинцетни хват/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50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52424"/>
            <a:ext cx="3139710" cy="2505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49811"/>
            <a:ext cx="3362325" cy="2505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038475"/>
            <a:ext cx="3139710" cy="27717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503" y="3038474"/>
            <a:ext cx="33623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73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3516"/>
            <a:ext cx="3422768" cy="3276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290" y="204020"/>
            <a:ext cx="4061309" cy="32249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68" y="3581400"/>
            <a:ext cx="3390900" cy="2838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289" y="3581400"/>
            <a:ext cx="4036729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78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60438"/>
            <a:ext cx="2971800" cy="26399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348" y="560438"/>
            <a:ext cx="3122851" cy="26399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480619"/>
            <a:ext cx="2971800" cy="25963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348" y="3429000"/>
            <a:ext cx="3122851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4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Туберозно-склерозни комплекс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95800"/>
          </a:xfrm>
        </p:spPr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sr-Cyrl-R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Клиничка слика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2/3 ментална ретардација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Епилепсија</a:t>
            </a:r>
          </a:p>
          <a:p>
            <a:pPr marL="114300" indent="0" algn="just">
              <a:buNone/>
            </a:pPr>
            <a:r>
              <a:rPr lang="sr-Cyrl-R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Дијагноза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 и МР мозга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ретине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Молекуларно-генетичка испитивања</a:t>
            </a:r>
          </a:p>
          <a:p>
            <a:pPr marL="114300" indent="0" algn="just">
              <a:buNone/>
            </a:pPr>
            <a:r>
              <a:rPr lang="sr-Cyrl-R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Терапија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Симптоматска (антиепилептици, НХ тумора, дермабразија кожних промена)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88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неурофиброматоза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Бројне хиперпигментисане мрље по кожи (мрље боје беле кафе) и мултипли неурофиброми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Неурофиброматоза 1 (периферна) -1 на 3000, АД, хромозом 17, ген за неурофибромин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Неурофиброматоза 2 (централна или синдром билатералног акустичног неуринома), хромозом 22, ген за мерлин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23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Неурофиброматоза 1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just">
              <a:buNone/>
            </a:pPr>
            <a:endParaRPr lang="sr-Cyrl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Макроцефалија, главобоља, епилептични напади, поремећај когнитивних функција, сколиоза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endParaRPr lang="sr-Cyrl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Мултипли тумори ПНС-а (неурофиброми) бенигни тумори који настају дуж било којег периферног, висцералног или кранијалног нерва, укључујући њихове коренове, сплетове и ганглије; кутани и субкутани</a:t>
            </a:r>
          </a:p>
          <a:p>
            <a:pPr marL="114300" indent="0" algn="just">
              <a:buNone/>
            </a:pP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Lischovi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нодули дужице су хамартоми изгледа чворића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1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55" y="289232"/>
            <a:ext cx="2458910" cy="32954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439" y="209755"/>
            <a:ext cx="2590800" cy="33749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55" y="3664155"/>
            <a:ext cx="2458910" cy="2609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523" y="3664156"/>
            <a:ext cx="26193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44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</a:rPr>
              <a:t>Неурофиброматоза 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51054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Мултипли </a:t>
            </a:r>
            <a:endParaRPr lang="sr-Latn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тумори ЦНС-а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Глиом оптичког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600200"/>
            <a:ext cx="6051753" cy="477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88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</a:rPr>
              <a:t>Неурофиброматоза 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just">
              <a:buNone/>
            </a:pPr>
            <a:endParaRPr lang="sr-Cyrl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endParaRPr lang="sr-Cyrl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Хиперпигментације коже</a:t>
            </a: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мрље боје беле кафе, на боло којем делу коже изузев косматог дела главе, обрва, дланова, табана</a:t>
            </a: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Пазушне и препонске пеге су мрље боје беле кафе малог пречника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81000"/>
            <a:ext cx="3989439" cy="26903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81000"/>
            <a:ext cx="3838576" cy="26903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429000"/>
            <a:ext cx="3989439" cy="29914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433916"/>
            <a:ext cx="3838576" cy="298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47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sr-Cyrl-R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вида и слуха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D7FF0-1E09-45C3-A88E-B34D53882CEF}" type="datetime2">
              <a:rPr lang="sr-Cyrl-RS" smtClean="0"/>
              <a:t>четвртак, 3. фебруар 2022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8C3-BB08-4ECC-A2D9-2E02EB16B128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606086"/>
              </p:ext>
            </p:extLst>
          </p:nvPr>
        </p:nvGraphicFramePr>
        <p:xfrm>
          <a:off x="457200" y="1637562"/>
          <a:ext cx="8305800" cy="4610835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5690432"/>
                <a:gridCol w="2615368"/>
              </a:tblGrid>
              <a:tr h="382309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Видна/слушна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слособност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Доба 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9041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Окретање главе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 извору светлости у замраченој просторији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32-36. г. недеље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7454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Оптички и акустички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рефлекс трептања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Новорођенче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9041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Беба упире поглед у мајчино лице када јој се она обраћа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3-4 месеца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7454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Гледа своје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руке када је у положају супинације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12-24.недеље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7454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Смеши се док гледа свој одраз у огледалу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недеља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9041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Реагује на изворе звука мењањем спонтане моторике и мимике, Моро рефлексом, плачем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Новорођенче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9041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Локализација извора звука усмереним окретањем главе у том правцу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 3. месеца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76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Неурофиброматоза 2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Остали тумори: 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Менингеоми, шваноми на дугим кранијалним нервима, спинални шваноми, епендимоми</a:t>
            </a:r>
          </a:p>
          <a:p>
            <a:pPr marL="114300" indent="0" algn="just">
              <a:buNone/>
            </a:pPr>
            <a:endParaRPr lang="sr-Cyrl-R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Губитак слуха, тинитус, главобоља, поремећај равнотеже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45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Енцефалотригеминална ангиоматоза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Кожне, неуролошке, офталмолошке манифестације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Унилатерални кожни васкуларни невус лица (</a:t>
            </a:r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nevus flammeus </a:t>
            </a: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боје црвеног вина) у равни коже, на рошењу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Неуролошке манифестације (контралатерална хемипареза и хемиатрофија, епилептични напади, ментална ретардација) су последица притиска ангиоматозно измењених крвних судова меке можданице на мождани паренхим и прогресирају услед исхемије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Истострани ангиом хориоидеје и развој глаукома</a:t>
            </a:r>
          </a:p>
          <a:p>
            <a:pPr marL="114300" indent="0" algn="just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Терапија је симптоматска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DB606-19CD-4C5C-926E-54CA7D751B7E}" type="datetime1">
              <a:rPr lang="sr-Latn-RS" smtClean="0"/>
              <a:t>3.2.2022.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20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DF1F4-E642-4527-B5AC-42C0534EC56B}" type="datetime1">
              <a:rPr lang="sr-Latn-RS" smtClean="0"/>
              <a:t>3.2.2022.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26142"/>
            <a:ext cx="3110692" cy="2362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38" y="2998839"/>
            <a:ext cx="3429000" cy="37964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846" y="2588342"/>
            <a:ext cx="2057400" cy="42069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38" y="206477"/>
            <a:ext cx="3429000" cy="277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70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533400" y="3105150"/>
            <a:ext cx="6781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r-Cyrl-RS" altLang="en-US" sz="3200" dirty="0">
                <a:latin typeface="Times New Roman" pitchFamily="18" charset="0"/>
                <a:cs typeface="Times New Roman" pitchFamily="18" charset="0"/>
              </a:rPr>
              <a:t>Клинички синдроми изазвани оштећењем појединих режњева </a:t>
            </a:r>
            <a:r>
              <a:rPr lang="sr-Cyrl-RS" altLang="en-US" sz="3200" dirty="0" smtClean="0">
                <a:latin typeface="Times New Roman" pitchFamily="18" charset="0"/>
                <a:cs typeface="Times New Roman" pitchFamily="18" charset="0"/>
              </a:rPr>
              <a:t>мозга</a:t>
            </a:r>
            <a:endParaRPr lang="sr-Latn-RS" alt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RS" altLang="en-US" sz="3200" dirty="0" smtClean="0">
                <a:latin typeface="Times New Roman" pitchFamily="18" charset="0"/>
                <a:cs typeface="Times New Roman" pitchFamily="18" charset="0"/>
              </a:rPr>
              <a:t>Афазија, апраксија, агнозија</a:t>
            </a:r>
            <a:endParaRPr lang="en-US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76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28600" y="1752600"/>
            <a:ext cx="8686800" cy="4876800"/>
          </a:xfrm>
        </p:spPr>
        <p:txBody>
          <a:bodyPr rtlCol="0">
            <a:normAutofit/>
          </a:bodyPr>
          <a:lstStyle/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Brodman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поделио кору мозга на 47 поља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функционалном смислу кора хемисфера је организована: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примарне моторне области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сензорне области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вид, слух, додир, мирис, укус)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модално специфичне области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-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полимодалне асоцијативне области (интеграција различитих сензорних информација – основа виших кортикалних функција)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9799912-5B2F-4C9F-9558-BE87DA715928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8C2C899-90EB-4F10-B32F-78241BA59DE3}" type="slidenum">
              <a:rPr lang="en-US" altLang="en-US">
                <a:solidFill>
                  <a:schemeClr val="tx2"/>
                </a:solidFill>
              </a:rPr>
              <a:pPr eaLnBrk="1" hangingPunct="1"/>
              <a:t>84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Режњеви Мозга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Режњеви Мозга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114300" indent="0"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sr-Latn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Фронтални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Темпорални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Паријетални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Окципитални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Лимбички систем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подела не подразумева општру функционалну или 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цитоархитектонску поделу 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различити делови коре – различите когнитивне функције 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важна и интеракција са осталим кортикалним и </a:t>
            </a: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субкортикалним структурама 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C266D1A-6104-4214-9258-BEB79783704B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10245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1A4539-4960-4FFE-9A9F-72FA89C84F24}" type="slidenum">
              <a:rPr lang="en-US" altLang="en-US">
                <a:solidFill>
                  <a:schemeClr val="tx2"/>
                </a:solidFill>
              </a:rPr>
              <a:pPr eaLnBrk="1" hangingPunct="1"/>
              <a:t>85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29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6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9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BC65DB1-7993-425C-9E66-AC53308082C8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11270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AA5DF21-223D-444F-9C84-A2351B7DCC52}" type="slidenum">
              <a:rPr lang="en-US" altLang="en-US">
                <a:solidFill>
                  <a:schemeClr val="tx2"/>
                </a:solidFill>
              </a:rPr>
              <a:pPr eaLnBrk="1" hangingPunct="1"/>
              <a:t>86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4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None/>
            </a:pP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Једнострана оштећења су указала на различитост хемисфера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None/>
            </a:pP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Доминантна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говор и рука се обично подударају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114300" indent="0" algn="just"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Недоминантна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улога у организацији видно просторних функција)</a:t>
            </a:r>
            <a:endParaRPr lang="en-U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BCF0374-5BAB-4571-A943-04D1F415F432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12292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6F2FC72-9F35-41A2-A7BE-C78AEA3B1494}" type="slidenum">
              <a:rPr lang="en-US" altLang="en-US">
                <a:solidFill>
                  <a:schemeClr val="tx2"/>
                </a:solidFill>
              </a:rPr>
              <a:pPr eaLnBrk="1" hangingPunct="1"/>
              <a:t>87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Режњеви Мозга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84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533400"/>
            <a:ext cx="8261350" cy="10398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ФРОНТАЛНИ РЕЖАЊ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Васкуларизација</a:t>
            </a: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Предња мождана артерија – медијална површина примарне моторне коре – контрола контралатералне ноге</a:t>
            </a: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Средња мождана артерија – већа површина (контрола супротне половине лица и руке)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6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FF80311-B2F7-4D7B-886D-97E079CF1CCE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13317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4C70416-3BCB-4D2D-A6ED-844B6B5003CE}" type="slidenum">
              <a:rPr lang="en-US" altLang="en-US">
                <a:solidFill>
                  <a:schemeClr val="tx2"/>
                </a:solidFill>
              </a:rPr>
              <a:pPr eaLnBrk="1" hangingPunct="1"/>
              <a:t>88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92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28600" y="1676400"/>
            <a:ext cx="8686800" cy="4983163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Примарна моторна кора у прецентралном гирусу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контрола моторне функције супротне половине тела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пирамидни дефицит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Суплементарна моторна зона 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планирање и координација сложених моторних покрета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контралатерална хипокинезија и апраксија (без ригидитета </a:t>
            </a:r>
            <a:b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и тремора) 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Брокина зона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моторни или експресивни говор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афазија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Кортикални центар за мокрење – вољна инхибиција пражњења мокраћне бешик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533400"/>
            <a:ext cx="8261350" cy="10398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ФРОНТАЛНог РЕЖња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0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A3466DF-85BF-4937-96BE-004CFB77C6A3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1434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EE73423-A867-4A5C-9C94-3BEE72FC99CB}" type="slidenum">
              <a:rPr lang="en-US" altLang="en-US">
                <a:solidFill>
                  <a:schemeClr val="tx2"/>
                </a:solidFill>
              </a:rPr>
              <a:pPr eaLnBrk="1" hangingPunct="1"/>
              <a:t>89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67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/>
            <a:r>
              <a:rPr lang="sr-Cyrl-R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социјалног контакта и говора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99C84-3F35-4235-BD4C-E541D9E32DE6}" type="datetime2">
              <a:rPr lang="sr-Cyrl-RS" smtClean="0"/>
              <a:t>четвртак, 3. фебруар 2022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8C3-BB08-4ECC-A2D9-2E02EB16B128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423044"/>
              </p:ext>
            </p:extLst>
          </p:nvPr>
        </p:nvGraphicFramePr>
        <p:xfrm>
          <a:off x="467544" y="1844824"/>
          <a:ext cx="8352928" cy="4320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48"/>
                <a:gridCol w="2520280"/>
              </a:tblGrid>
              <a:tr h="549061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Психосоцијална/говорна способност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Доба 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7043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Беба почиње да се смеши док јој се мајка обраћа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4-6. недеља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Вокализација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6-8. недеља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4320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Показивање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заинтересованости за људе и предмете око себе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12 недеља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9061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Гласно се смеје, изражава незадовољство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или задовољство мимиком, моториком и гласом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16 недеља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9061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Распознавање и одбијање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страних, а прихватање познатих особа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9061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Маше руком у знак поздрава, изговара ма-ма,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та-та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9061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Учествује</a:t>
                      </a:r>
                      <a:r>
                        <a:rPr lang="sr-Cyrl-R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облачењу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месеци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13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57200" y="1676400"/>
            <a:ext cx="8229600" cy="4754563"/>
          </a:xfrm>
        </p:spPr>
        <p:txBody>
          <a:bodyPr rtlCol="0">
            <a:normAutofit fontScale="92500"/>
          </a:bodyPr>
          <a:lstStyle/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Центар за контролу вољног хоризонталног погледа у супротну страну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гледа у жариште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Префронтална кора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планирање и извођење моторних активности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емоционална експресија и контрола понашања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тешка обострана лезија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акинетски мутизам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очуван циклус будност-спавање и покрети очних јабучица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атаксија хода упркос очуваној ГМС, кородинацији и сензорним функцијама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Дифузно оштећење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примитивни рефлекси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пућење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сисање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хватање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палмоментални рефлекс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дезинхибициони феномени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533400"/>
            <a:ext cx="8261350" cy="10398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ФРОНТАЛНог РЕЖња</a:t>
            </a:r>
            <a:endParaRPr lang="en-US" altLang="en-US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B6CEBF8-5227-40BB-8BFB-C254AAB0F9B2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3201E1F-37E1-48AC-8E72-DEA775D8DD91}" type="slidenum">
              <a:rPr lang="en-US" altLang="en-US">
                <a:solidFill>
                  <a:schemeClr val="tx2"/>
                </a:solidFill>
              </a:rPr>
              <a:pPr eaLnBrk="1" hangingPunct="1"/>
              <a:t>90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62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Префронтална кора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endParaRPr lang="sr-Cyrl-R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орбитофронтални синдром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дезинхибиција понашања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  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оштећено расуђивање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емоционална лабилност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синдром конвекситета фронталног режња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апатија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индиферентност, поремећен апстрактно мишљење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sr-Cyrl-R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медијални фронтални синдром (смањење спонтаних покрета, инконтиненција, сиромашна говорна продукција)</a:t>
            </a:r>
            <a:endParaRPr lang="en-U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533400"/>
            <a:ext cx="8261350" cy="10398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ФРОНТАЛНог режња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1B0C866-C410-4896-BC32-6E7CBDF46001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1638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BB26FF9-BDB4-4497-9237-489A7363B89D}" type="slidenum">
              <a:rPr lang="en-US" altLang="en-US">
                <a:solidFill>
                  <a:schemeClr val="tx2"/>
                </a:solidFill>
              </a:rPr>
              <a:pPr eaLnBrk="1" hangingPunct="1"/>
              <a:t>91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21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7064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ПАРИЈЕТАЛНИ РЕЖАЊ</a:t>
            </a:r>
            <a:endParaRPr lang="en-US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600200"/>
            <a:ext cx="8991600" cy="5105400"/>
          </a:xfrm>
        </p:spPr>
        <p:txBody>
          <a:bodyPr rtlCol="0">
            <a:normAutofit fontScale="92500" lnSpcReduction="10000"/>
          </a:bodyPr>
          <a:lstStyle/>
          <a:p>
            <a:pPr marL="114300" indent="0"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sr-Cyrl-R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Васкуларизација - средња мождана артерија</a:t>
            </a:r>
            <a:endParaRPr lang="sr-Latn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примарна соматосензорна кора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соматосензорне информације из супротне половине лица и тела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супрамаргинални ангуларни гируси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Wernicke-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говорно поље и седиште интермодалне интеграције писаних и говорних знакова језика</a:t>
            </a:r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коришћење бројева и оријентација десно-лево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доминантна хемисфера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Интеграција соматосензорних, видних и слушних информација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доживљај сопственог тела (телесне шеме) и околног простора, конструкционе способности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недоминантна хемисфера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горња влакна оптичке радијације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контралатерална хомонимна доња квадрантанопсија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2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3607597-018C-4296-BF36-1B4843583EC8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17413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26A6C39-D84A-4469-9EF9-EA76AEE890AA}" type="slidenum">
              <a:rPr lang="en-US" altLang="en-US">
                <a:solidFill>
                  <a:schemeClr val="tx2"/>
                </a:solidFill>
              </a:rPr>
              <a:pPr eaLnBrk="1" hangingPunct="1"/>
              <a:t>92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54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ПАРИЈЕТАЛНОГ РЕЖЊА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lnSpc>
                <a:spcPct val="8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Контралатерална хипестезија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више на есктремитетима него на трупу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114300" indent="0" algn="just">
              <a:lnSpc>
                <a:spcPct val="8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Поремећај доживљаја положаја тела у зглобовима и осећаја пасивних покрета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lnSpc>
                <a:spcPct val="8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Поремећај тактилне дискриминације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lnSpc>
                <a:spcPct val="8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Неспособност препознавања облика додиром - астереогнозија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lnSpc>
                <a:spcPct val="8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Неспособност препознавања облика цртаног на кожи - аграфестезија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lnSpc>
                <a:spcPct val="80000"/>
              </a:lnSpc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Феномен сензорне непажње – симултано додиривање два симетрична дела тела – препознаје само контралатерално од неоштећеног паријеталног режња иако је додир очуван</a:t>
            </a:r>
            <a:endParaRPr lang="en-U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CC1DAFB-40B3-4777-BABA-902E5B040148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18437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B24724E-CEEE-41B9-B742-15F80A1BD8F6}" type="slidenum">
              <a:rPr lang="en-US" altLang="en-US">
                <a:solidFill>
                  <a:schemeClr val="tx2"/>
                </a:solidFill>
              </a:rPr>
              <a:pPr eaLnBrk="1" hangingPunct="1"/>
              <a:t>93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89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41313" y="1828800"/>
            <a:ext cx="8229600" cy="4373563"/>
          </a:xfrm>
        </p:spPr>
        <p:txBody>
          <a:bodyPr rtlCol="0">
            <a:normAutofit lnSpcReduction="10000"/>
          </a:bodyPr>
          <a:lstStyle/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Сензорна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Wernicke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-ова афазија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 очуван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неразумавње говора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Gerstman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-ов синдром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немогућноср тазликовања лево десно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агнозија прстију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акалкулија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аграфија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често и дислексија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Обострана идеомоторна апраксија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41313" y="392113"/>
            <a:ext cx="8261350" cy="1039812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ПАРИЈЕТАЛНОГ РЕЖЊА ДОМИНАНТНЕ ХЕМИСФЕРЕ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0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71AC7FC-BD6F-46E5-806A-9873CF0520FC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19461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75A629C-1B9A-4491-BA69-D1F9D86EAD64}" type="slidenum">
              <a:rPr lang="en-US" altLang="en-US">
                <a:solidFill>
                  <a:schemeClr val="tx2"/>
                </a:solidFill>
              </a:rPr>
              <a:pPr eaLnBrk="1" hangingPunct="1"/>
              <a:t>94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38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Font typeface="Arial" charset="0"/>
              <a:buNone/>
            </a:pPr>
            <a:endParaRPr lang="sr-Latn-R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Font typeface="Arial" charset="0"/>
              <a:buNone/>
            </a:pPr>
            <a:r>
              <a:rPr lang="sr-Cyrl-RS" alt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онструкциона апраксија – отежано цртање једноставних објеката или слагање коцки по моделу 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Font typeface="Arial" charset="0"/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Апраксија облачења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Font typeface="Arial" charset="0"/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Географска апраксија (топографска дезоријентација) – проблеми просторног сналажења у познатом простору – не уме да нађе кревет у стану </a:t>
            </a:r>
          </a:p>
          <a:p>
            <a:pPr marL="114300" indent="0" algn="just">
              <a:buFont typeface="Arial" charset="0"/>
              <a:buNone/>
            </a:pP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Занемаривање супротне стране –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neglekt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анозогнозија (не признавање дефицита – туђа рука)</a:t>
            </a:r>
            <a:endParaRPr lang="en-U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381000" y="381000"/>
            <a:ext cx="8229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sr-Cyrl-RS" altLang="en-US" sz="2800" dirty="0">
                <a:latin typeface="Times New Roman" pitchFamily="18" charset="0"/>
                <a:cs typeface="Times New Roman" pitchFamily="18" charset="0"/>
              </a:rPr>
              <a:t>СИНДРОМ ПАРИЈЕТАЛНОГ РЕЖЊА </a:t>
            </a:r>
          </a:p>
          <a:p>
            <a:pPr algn="ctr" eaLnBrk="1" hangingPunct="1"/>
            <a:r>
              <a:rPr lang="sr-Cyrl-RS" altLang="en-US" sz="2800" dirty="0">
                <a:latin typeface="Times New Roman" pitchFamily="18" charset="0"/>
                <a:cs typeface="Times New Roman" pitchFamily="18" charset="0"/>
              </a:rPr>
              <a:t>НЕДОМИНАНТНЕ ХЕМИСФЕРЕ </a:t>
            </a:r>
            <a:endParaRPr lang="en-US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Date Placeholder 5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66B26F2-6597-41CD-B58F-76DF7E3D2773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20485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1DB22E8-0C9C-44D2-BF2B-FDD5420CEFB8}" type="slidenum">
              <a:rPr lang="en-US" altLang="en-US">
                <a:solidFill>
                  <a:schemeClr val="tx2"/>
                </a:solidFill>
              </a:rPr>
              <a:pPr eaLnBrk="1" hangingPunct="1"/>
              <a:t>95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97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0874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Темпорални режањ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4800" y="1752600"/>
            <a:ext cx="8534400" cy="4830763"/>
          </a:xfrm>
        </p:spPr>
        <p:txBody>
          <a:bodyPr rtlCol="0">
            <a:normAutofit/>
          </a:bodyPr>
          <a:lstStyle/>
          <a:p>
            <a:pPr marL="0" indent="0"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Васкуларизација</a:t>
            </a:r>
          </a:p>
          <a:p>
            <a:pPr marL="0" indent="0"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Средња мождана артерија</a:t>
            </a:r>
          </a:p>
          <a:p>
            <a:pPr marL="0" indent="0"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Задња мождана артерија</a:t>
            </a:r>
          </a:p>
          <a:p>
            <a:pPr marL="0" indent="0"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Примарна и секундарна аудитивна кора обострано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кортикална глувоћа само код обостраних лезија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just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Тешкоће у разумевању говора и звукова (афазија, аудитивна агнозија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доминантно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амузија - недоминантно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just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слушне халуцинације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just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Вестибуларни кортекс – равнотежа ретко, чешће вртоглавица (аура у епилептичном нападу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8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DCD6E6C-5406-44D3-A8F9-A7531A7EFC20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21509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D253BCB-38BE-49FB-B798-1ADA51F20196}" type="slidenum">
              <a:rPr lang="en-US" altLang="en-US">
                <a:solidFill>
                  <a:schemeClr val="tx2"/>
                </a:solidFill>
              </a:rPr>
              <a:pPr eaLnBrk="1" hangingPunct="1"/>
              <a:t>96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23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4800" y="1828800"/>
            <a:ext cx="8686800" cy="4525963"/>
          </a:xfrm>
        </p:spPr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Медијални делови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хипокампус и парахипокамплани гирус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важна улога у учењу и памћењу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немогућност задржавања текућих информација 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антероградна амнезија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 учења вербално презентованог материјала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доминантна хемисфера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 учења визуелно презентованог материјала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недоминантна хемисфера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Медијални делови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олфактивна и густативна кортикална поља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олфактивне и густативне халуцинације (епилептични напад)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0874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Темпоралног режња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2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2C2CDC5-AF7D-4D17-B754-AF1ABF5524E7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2253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E0BA3A4-A491-444B-8BC2-4E4CF687A049}" type="slidenum">
              <a:rPr lang="en-US" altLang="en-US">
                <a:solidFill>
                  <a:schemeClr val="tx2"/>
                </a:solidFill>
              </a:rPr>
              <a:pPr eaLnBrk="1" hangingPunct="1"/>
              <a:t>97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06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52400" y="1600200"/>
            <a:ext cx="8763000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Влакна доњих делова оптичке радијације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контралатерала горња хомонимна квадрантанопсија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сложене видне халуцинације током епилептичног напада порекла темпоралног режња</a:t>
            </a:r>
          </a:p>
          <a:p>
            <a:pPr>
              <a:buFont typeface="Wingdings" pitchFamily="2" charset="2"/>
              <a:buNone/>
            </a:pP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Лимбички део темпоралног режња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агресивно и асоцијално понашање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хиперсексуалност</a:t>
            </a:r>
          </a:p>
          <a:p>
            <a:pPr>
              <a:buFont typeface="Wingdings" pitchFamily="2" charset="2"/>
              <a:buNone/>
            </a:pP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апатија</a:t>
            </a: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sr-Latn-C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n-US" alt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0874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Темпоралног режња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6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64B9D85-1678-434C-8F61-E1BA39D8E215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2355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65562B8-7657-4A80-9D02-209898833AA8}" type="slidenum">
              <a:rPr lang="en-US" altLang="en-US">
                <a:solidFill>
                  <a:schemeClr val="tx2"/>
                </a:solidFill>
              </a:rPr>
              <a:pPr eaLnBrk="1" hangingPunct="1"/>
              <a:t>98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67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Окципитални режањ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81000" y="1600200"/>
            <a:ext cx="8464550" cy="4648200"/>
          </a:xfrm>
        </p:spPr>
        <p:txBody>
          <a:bodyPr rtlCol="0">
            <a:normAutofit/>
          </a:bodyPr>
          <a:lstStyle/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Задња мождана артерија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Средња мождана артерија – допунска васкуларизација окципиталних полова намењених макуларном виду</a:t>
            </a: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r-Cyrl-RS" alt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Функција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перцепција видних стимулуса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препознавање онога што видимо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Примарна видна кора (стријатни кортекс)</a:t>
            </a:r>
            <a:endParaRPr lang="sr-Latn-C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Cyrl-RS" alt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Парастријатна кора – асоцијативни видни кортекс повезан са паријеталним, темпоралним и фронталним режњевима (могућност да се слика интерпретира и запамти)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0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37BE84B-C8F9-4ACC-8F75-337B1E14042F}" type="datetime1">
              <a:rPr lang="sr-Latn-RS" altLang="en-US" smtClean="0">
                <a:solidFill>
                  <a:schemeClr val="tx2"/>
                </a:solidFill>
              </a:rPr>
              <a:t>3.2.2022.</a:t>
            </a:fld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24581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995DADE-4ADC-4606-87DC-8E8EDA5D794B}" type="slidenum">
              <a:rPr lang="en-US" altLang="en-US">
                <a:solidFill>
                  <a:schemeClr val="tx2"/>
                </a:solidFill>
              </a:rPr>
              <a:pPr eaLnBrk="1" hangingPunct="1"/>
              <a:t>99</a:t>
            </a:fld>
            <a:endParaRPr lang="en-US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19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860</TotalTime>
  <Words>4179</Words>
  <Application>Microsoft Office PowerPoint</Application>
  <PresentationFormat>On-screen Show (4:3)</PresentationFormat>
  <Paragraphs>869</Paragraphs>
  <Slides>108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108</vt:i4>
      </vt:variant>
    </vt:vector>
  </HeadingPairs>
  <TitlesOfParts>
    <vt:vector size="109" baseType="lpstr">
      <vt:lpstr>Apothecary</vt:lpstr>
      <vt:lpstr>PowerPoint Presentation</vt:lpstr>
      <vt:lpstr>PowerPoint Presentation</vt:lpstr>
      <vt:lpstr>психомоторни развој</vt:lpstr>
      <vt:lpstr>психомоторни развој</vt:lpstr>
      <vt:lpstr>Развој моторних способности </vt:lpstr>
      <vt:lpstr>Развој моторних способности</vt:lpstr>
      <vt:lpstr>Развој манипулативних способности</vt:lpstr>
      <vt:lpstr>Развој вида и слуха</vt:lpstr>
      <vt:lpstr>Развој социјалног контакта и говора </vt:lpstr>
      <vt:lpstr>Развој социјалног контакта и говора</vt:lpstr>
      <vt:lpstr>Поремећаји развоја</vt:lpstr>
      <vt:lpstr>Развојна регресија</vt:lpstr>
      <vt:lpstr>Ментална ретардација</vt:lpstr>
      <vt:lpstr>Ментална ретардација</vt:lpstr>
      <vt:lpstr>Ментална ретардација</vt:lpstr>
      <vt:lpstr>Синдром млитавог детета</vt:lpstr>
      <vt:lpstr>Синдром млитавог детета</vt:lpstr>
      <vt:lpstr>Синдром млитавог детета</vt:lpstr>
      <vt:lpstr>Синдром млитавог детета</vt:lpstr>
      <vt:lpstr>Синдром млитавог детета</vt:lpstr>
      <vt:lpstr>Синдром млитавог детета</vt:lpstr>
      <vt:lpstr>ДЕЧЈА ЦЕРЕБРАЛНА ОДУЗЕТОСТ- ДЦО</vt:lpstr>
      <vt:lpstr>ДЕЧЈА ЦЕРЕБРАЛНА ОДУЗЕТОСТ- ДЦО</vt:lpstr>
      <vt:lpstr>ДЕЧЈА ЦЕРЕБРАЛНА ОДУЗЕТОСТ- ДЦО</vt:lpstr>
      <vt:lpstr>Етиологија дцо</vt:lpstr>
      <vt:lpstr>Клиничка слика дцо</vt:lpstr>
      <vt:lpstr>класификација</vt:lpstr>
      <vt:lpstr>Клиничка слика</vt:lpstr>
      <vt:lpstr>Развојни поремећаји нервног система</vt:lpstr>
      <vt:lpstr>Малформације хемисфера мозга и агенезија corpusa callosuma</vt:lpstr>
      <vt:lpstr>PowerPoint Presentation</vt:lpstr>
      <vt:lpstr>Агенезија corpusa callosuma</vt:lpstr>
      <vt:lpstr>Макроцефалија и мегаленцефалија</vt:lpstr>
      <vt:lpstr>Макроцефалија и мегаленцефалија</vt:lpstr>
      <vt:lpstr>Поремећаји ране миграције неуробласта</vt:lpstr>
      <vt:lpstr>PowerPoint Presentation</vt:lpstr>
      <vt:lpstr>PowerPoint Presentation</vt:lpstr>
      <vt:lpstr>PowerPoint Presentation</vt:lpstr>
      <vt:lpstr>Дефекти у процесу затварања неуралне цеви - дисрафизам</vt:lpstr>
      <vt:lpstr>PowerPoint Presentation</vt:lpstr>
      <vt:lpstr>PowerPoint Presentation</vt:lpstr>
      <vt:lpstr>Дефекти у процесу затварања неуралне цеви - дисрафизам</vt:lpstr>
      <vt:lpstr>PowerPoint Presentation</vt:lpstr>
      <vt:lpstr>Малформације окципиталне кости и вратног дела кичмене мождине</vt:lpstr>
      <vt:lpstr>PowerPoint Presentation</vt:lpstr>
      <vt:lpstr>Малформације окципиталне кости и вратног дела кичмене мождине</vt:lpstr>
      <vt:lpstr>PowerPoint Presentation</vt:lpstr>
      <vt:lpstr>Малформације окципиталне кости и вратног дела кичмене мождине</vt:lpstr>
      <vt:lpstr>PowerPoint Presentation</vt:lpstr>
      <vt:lpstr>Поремећаји развоја малог мозга</vt:lpstr>
      <vt:lpstr>Поремећаји развоја малог мозга</vt:lpstr>
      <vt:lpstr>PowerPoint Presentation</vt:lpstr>
      <vt:lpstr>краниосиностозе</vt:lpstr>
      <vt:lpstr>краниосиностозе</vt:lpstr>
      <vt:lpstr>PowerPoint Presentation</vt:lpstr>
      <vt:lpstr>краниосиностозе</vt:lpstr>
      <vt:lpstr>краниосиностозе</vt:lpstr>
      <vt:lpstr>Урођене грешке метаболизма (УГМ)</vt:lpstr>
      <vt:lpstr>Урођене грешке метаболизма (УГМ)</vt:lpstr>
      <vt:lpstr>Урођене грешке метаболизма (УГМ)</vt:lpstr>
      <vt:lpstr>Урођене грешке метаболизма (УГМ)</vt:lpstr>
      <vt:lpstr>Хромозомске болести нервног система</vt:lpstr>
      <vt:lpstr>Хромозомске болести нервног система</vt:lpstr>
      <vt:lpstr>Неурокутана обољења</vt:lpstr>
      <vt:lpstr>Туберозно-склерозни комплекс</vt:lpstr>
      <vt:lpstr>Туберозно-склерозни комплекс</vt:lpstr>
      <vt:lpstr>PowerPoint Presentation</vt:lpstr>
      <vt:lpstr>Туберозно-склерозни комплекс</vt:lpstr>
      <vt:lpstr>PowerPoint Presentation</vt:lpstr>
      <vt:lpstr>PowerPoint Presentation</vt:lpstr>
      <vt:lpstr>PowerPoint Presentation</vt:lpstr>
      <vt:lpstr>PowerPoint Presentation</vt:lpstr>
      <vt:lpstr>Туберозно-склерозни комплекс</vt:lpstr>
      <vt:lpstr>неурофиброматоза</vt:lpstr>
      <vt:lpstr>Неурофиброматоза 1</vt:lpstr>
      <vt:lpstr>PowerPoint Presentation</vt:lpstr>
      <vt:lpstr>Неурофиброматоза 1</vt:lpstr>
      <vt:lpstr>Неурофиброматоза 1</vt:lpstr>
      <vt:lpstr>PowerPoint Presentation</vt:lpstr>
      <vt:lpstr>Неурофиброматоза 2</vt:lpstr>
      <vt:lpstr>Енцефалотригеминална ангиоматоза</vt:lpstr>
      <vt:lpstr>PowerPoint Presentation</vt:lpstr>
      <vt:lpstr>PowerPoint Presentation</vt:lpstr>
      <vt:lpstr>Режњеви Мозга</vt:lpstr>
      <vt:lpstr>Режњеви Мозга</vt:lpstr>
      <vt:lpstr>PowerPoint Presentation</vt:lpstr>
      <vt:lpstr>Режњеви Мозга</vt:lpstr>
      <vt:lpstr>ФРОНТАЛНИ РЕЖАЊ</vt:lpstr>
      <vt:lpstr>Синдром ФРОНТАЛНог РЕЖња</vt:lpstr>
      <vt:lpstr>Синдром ФРОНТАЛНог РЕЖња</vt:lpstr>
      <vt:lpstr>Синдром ФРОНТАЛНог режња</vt:lpstr>
      <vt:lpstr>ПАРИЈЕТАЛНИ РЕЖАЊ</vt:lpstr>
      <vt:lpstr>СИНДРОМ ПАРИЈЕТАЛНОГ РЕЖЊА</vt:lpstr>
      <vt:lpstr>PowerPoint Presentation</vt:lpstr>
      <vt:lpstr>PowerPoint Presentation</vt:lpstr>
      <vt:lpstr>Темпорални режањ</vt:lpstr>
      <vt:lpstr>Синдром Темпоралног режња</vt:lpstr>
      <vt:lpstr>Синдром Темпоралног режња</vt:lpstr>
      <vt:lpstr>Окципитални режањ</vt:lpstr>
      <vt:lpstr>Синдром Окципиталног режња</vt:lpstr>
      <vt:lpstr>Синдром Окципиталног режња</vt:lpstr>
      <vt:lpstr>Афазије</vt:lpstr>
      <vt:lpstr>Етиологија афазија</vt:lpstr>
      <vt:lpstr>Симптоми афазије</vt:lpstr>
      <vt:lpstr>Основне форме афазија</vt:lpstr>
      <vt:lpstr>Основне форме афазија</vt:lpstr>
      <vt:lpstr>агнозије</vt:lpstr>
      <vt:lpstr>апраксије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</dc:creator>
  <cp:lastModifiedBy>Dejan Aleksic</cp:lastModifiedBy>
  <cp:revision>206</cp:revision>
  <dcterms:created xsi:type="dcterms:W3CDTF">2006-08-16T00:00:00Z</dcterms:created>
  <dcterms:modified xsi:type="dcterms:W3CDTF">2022-02-03T06:58:47Z</dcterms:modified>
</cp:coreProperties>
</file>